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6"/>
  </p:notesMasterIdLst>
  <p:handoutMasterIdLst>
    <p:handoutMasterId r:id="rId17"/>
  </p:handoutMasterIdLst>
  <p:sldIdLst>
    <p:sldId id="1226" r:id="rId2"/>
    <p:sldId id="1215" r:id="rId3"/>
    <p:sldId id="1216" r:id="rId4"/>
    <p:sldId id="1219" r:id="rId5"/>
    <p:sldId id="1223" r:id="rId6"/>
    <p:sldId id="1220" r:id="rId7"/>
    <p:sldId id="1222" r:id="rId8"/>
    <p:sldId id="1221" r:id="rId9"/>
    <p:sldId id="1225" r:id="rId10"/>
    <p:sldId id="1224" r:id="rId11"/>
    <p:sldId id="1227" r:id="rId12"/>
    <p:sldId id="1228" r:id="rId13"/>
    <p:sldId id="1217" r:id="rId14"/>
    <p:sldId id="122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576">
          <p15:clr>
            <a:srgbClr val="A4A3A4"/>
          </p15:clr>
        </p15:guide>
        <p15:guide id="3" pos="384">
          <p15:clr>
            <a:srgbClr val="A4A3A4"/>
          </p15:clr>
        </p15:guide>
        <p15:guide id="4" pos="2880">
          <p15:clr>
            <a:srgbClr val="A4A3A4"/>
          </p15:clr>
        </p15:guide>
        <p15:guide id="5">
          <p15:clr>
            <a:srgbClr val="A4A3A4"/>
          </p15:clr>
        </p15:guide>
        <p15:guide id="6" orient="horz" pos="1584">
          <p15:clr>
            <a:srgbClr val="A4A3A4"/>
          </p15:clr>
        </p15:guide>
        <p15:guide id="7" orient="horz" pos="4319">
          <p15:clr>
            <a:srgbClr val="A4A3A4"/>
          </p15:clr>
        </p15:guide>
        <p15:guide id="8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920000"/>
    <a:srgbClr val="008000"/>
    <a:srgbClr val="EAEAEA"/>
    <a:srgbClr val="DDDDDD"/>
    <a:srgbClr val="CCECFF"/>
    <a:srgbClr val="FFCCFF"/>
    <a:srgbClr val="0066CC"/>
    <a:srgbClr val="00C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1" autoAdjust="0"/>
    <p:restoredTop sz="95067" autoAdjust="0"/>
  </p:normalViewPr>
  <p:slideViewPr>
    <p:cSldViewPr>
      <p:cViewPr>
        <p:scale>
          <a:sx n="116" d="100"/>
          <a:sy n="116" d="100"/>
        </p:scale>
        <p:origin x="1674" y="-204"/>
      </p:cViewPr>
      <p:guideLst>
        <p:guide orient="horz" pos="1344"/>
        <p:guide pos="576"/>
        <p:guide pos="384"/>
        <p:guide pos="2880"/>
        <p:guide/>
        <p:guide orient="horz" pos="1584"/>
        <p:guide orient="horz" pos="4319"/>
        <p:guide pos="432"/>
      </p:guideLst>
    </p:cSldViewPr>
  </p:slideViewPr>
  <p:outlineViewPr>
    <p:cViewPr>
      <p:scale>
        <a:sx n="33" d="100"/>
        <a:sy n="33" d="100"/>
      </p:scale>
      <p:origin x="0" y="5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44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3" tIns="45351" rIns="90703" bIns="453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385" y="1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3" tIns="45351" rIns="90703" bIns="453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E0CDC3-FE4C-470B-B013-AC1D3F627FFD}" type="datetimeFigureOut">
              <a:rPr lang="en-US"/>
              <a:pPr>
                <a:defRPr/>
              </a:pPr>
              <a:t>01/23/17</a:t>
            </a:fld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3" tIns="45351" rIns="90703" bIns="453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385" y="8829989"/>
            <a:ext cx="303741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03" tIns="45351" rIns="90703" bIns="453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21A60E-5636-4774-9AD9-3B5FC6F1F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73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413" cy="464820"/>
          </a:xfrm>
          <a:prstGeom prst="rect">
            <a:avLst/>
          </a:prstGeom>
        </p:spPr>
        <p:txBody>
          <a:bodyPr vert="horz" lIns="91918" tIns="45959" rIns="91918" bIns="459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5" y="1"/>
            <a:ext cx="3037413" cy="464820"/>
          </a:xfrm>
          <a:prstGeom prst="rect">
            <a:avLst/>
          </a:prstGeom>
        </p:spPr>
        <p:txBody>
          <a:bodyPr vert="horz" lIns="91918" tIns="45959" rIns="91918" bIns="459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F5CC00-1D0D-4371-B88B-A3FA77CED951}" type="datetimeFigureOut">
              <a:rPr lang="en-US"/>
              <a:pPr>
                <a:defRPr/>
              </a:pPr>
              <a:t>01/23/17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18" tIns="45959" rIns="91918" bIns="4595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15791"/>
            <a:ext cx="5607039" cy="4183380"/>
          </a:xfrm>
          <a:prstGeom prst="rect">
            <a:avLst/>
          </a:prstGeom>
        </p:spPr>
        <p:txBody>
          <a:bodyPr vert="horz" lIns="91918" tIns="45959" rIns="91918" bIns="4595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413" cy="464820"/>
          </a:xfrm>
          <a:prstGeom prst="rect">
            <a:avLst/>
          </a:prstGeom>
        </p:spPr>
        <p:txBody>
          <a:bodyPr vert="horz" lIns="91918" tIns="45959" rIns="91918" bIns="459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5" y="8829989"/>
            <a:ext cx="3037413" cy="464820"/>
          </a:xfrm>
          <a:prstGeom prst="rect">
            <a:avLst/>
          </a:prstGeom>
        </p:spPr>
        <p:txBody>
          <a:bodyPr vert="horz" lIns="91918" tIns="45959" rIns="91918" bIns="459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CD94DF-15D5-4519-ACAD-A42206BA2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4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D94DF-15D5-4519-ACAD-A42206BA29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4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17780"/>
            <a:ext cx="9144000" cy="64008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4008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4000" b="1" cap="none" spc="0">
                <a:ln w="0"/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E057A-90FD-49D1-B37F-8C5AE06545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 rot="16200000">
            <a:off x="-536575" y="5489575"/>
            <a:ext cx="137795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©D. Sidhu</a:t>
            </a:r>
          </a:p>
        </p:txBody>
      </p:sp>
    </p:spTree>
    <p:extLst>
      <p:ext uri="{BB962C8B-B14F-4D97-AF65-F5344CB8AC3E}">
        <p14:creationId xmlns:p14="http://schemas.microsoft.com/office/powerpoint/2010/main" val="35760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XXX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E057A-90FD-49D1-B37F-8C5AE0654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9" r:id="rId2"/>
    <p:sldLayoutId id="2147483896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microsoft.com/office/2007/relationships/hdphoto" Target="../media/hdphoto1.wdp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4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2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36.png"/><Relationship Id="rId19" Type="http://schemas.openxmlformats.org/officeDocument/2006/relationships/image" Target="../media/image48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0.PNG"/><Relationship Id="rId12" Type="http://schemas.microsoft.com/office/2007/relationships/hdphoto" Target="../media/hdphoto7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12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685799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CyberSpaceSuite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dirty="0"/>
              <a:t>Know the Network, Secure the Network and Defend the Network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600" dirty="0"/>
              <a:t>Cyberspace Analytics and </a:t>
            </a:r>
            <a:r>
              <a:rPr lang="en-US" sz="3600" dirty="0" err="1"/>
              <a:t>Cadia</a:t>
            </a:r>
            <a:r>
              <a:rPr lang="en-US" sz="3600" dirty="0"/>
              <a:t> Networks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endParaRPr lang="en-US" sz="14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CyberSpace Appliance: Clone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763000" cy="55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CyberSpace Appliance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15686" y="915881"/>
            <a:ext cx="426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Small form factor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Tool box size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&lt; 9 </a:t>
            </a:r>
            <a:r>
              <a:rPr lang="en-US" sz="1400" dirty="0" err="1"/>
              <a:t>lbs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Portable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Commodity H/W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Configurable in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Live-virtual 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Plug-and-play systems/networks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Extensible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Daisy-chain CyberSpace Range Appliances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Hardware/Software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Wired, wireless, mobile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TCP/IP,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real/virtualized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Servers, databases,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security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Firewalls, VPNs, IDs/IPs,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packet capture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packet/flow analysis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major malware analysis tools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8871" y="1000839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Honeypot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Isolated range for Malware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Observe hacker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Gather forensic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Deliver dummy content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Deploy decoy networks</a:t>
            </a:r>
          </a:p>
          <a:p>
            <a:endParaRPr lang="en-US" dirty="0"/>
          </a:p>
          <a:p>
            <a:r>
              <a:rPr lang="en-US" dirty="0"/>
              <a:t>Testing Environment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Network Administrator Development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Network Disaster Recovery Scenarios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Network Planning Scenarios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Network Troubleshooting Analysis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r>
              <a:rPr lang="en-US" dirty="0"/>
              <a:t>Training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Realistic, Full-fidelity, Rapidly configurable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CyberSpace Operations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DCO, OCO, DODIN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Cyber Defense Exercises (CDX)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Cyber Capture the Flag (CTF)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Cyber Exercises/Rehearsals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Cyber Skills Testing/Certification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6355" y="1143000"/>
            <a:ext cx="1851071" cy="1247338"/>
            <a:chOff x="6147781" y="1605459"/>
            <a:chExt cx="1851071" cy="1247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96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671182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/>
              <a:t>CyberSpace Appliance Interface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/>
              <a:t>CyberSpace Appliance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CyberSpace Appliance: Clone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3208" y="3770424"/>
            <a:ext cx="1649949" cy="13252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200" b="1" dirty="0"/>
              <a:t>Cluster A VMs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57702" y="1571877"/>
            <a:ext cx="147608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Cyber Training</a:t>
            </a:r>
          </a:p>
          <a:p>
            <a:pPr algn="ctr"/>
            <a:r>
              <a:rPr lang="en-US" sz="1200" dirty="0"/>
              <a:t>Cyber Testing</a:t>
            </a:r>
          </a:p>
          <a:p>
            <a:pPr algn="ctr"/>
            <a:r>
              <a:rPr lang="en-US" sz="1200" dirty="0"/>
              <a:t>Cyber Sandbox</a:t>
            </a:r>
          </a:p>
          <a:p>
            <a:pPr algn="ctr"/>
            <a:r>
              <a:rPr lang="en-US" sz="1200" dirty="0"/>
              <a:t>Cyber Honeypot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44902" y="3769722"/>
            <a:ext cx="1624106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1200" b="1" dirty="0"/>
              <a:t>Cluster B VMs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309" y="1104102"/>
            <a:ext cx="3587905" cy="1780428"/>
          </a:xfrm>
          <a:prstGeom prst="rect">
            <a:avLst/>
          </a:prstGeom>
        </p:spPr>
      </p:pic>
      <p:sp>
        <p:nvSpPr>
          <p:cNvPr id="9" name="Arrow: Left-Right 8"/>
          <p:cNvSpPr/>
          <p:nvPr/>
        </p:nvSpPr>
        <p:spPr>
          <a:xfrm>
            <a:off x="2584719" y="4338788"/>
            <a:ext cx="609600" cy="152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-Right 21"/>
          <p:cNvSpPr/>
          <p:nvPr/>
        </p:nvSpPr>
        <p:spPr>
          <a:xfrm>
            <a:off x="5943600" y="4343400"/>
            <a:ext cx="609600" cy="15240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202994" y="3780167"/>
            <a:ext cx="2563357" cy="1524615"/>
            <a:chOff x="316591" y="3720307"/>
            <a:chExt cx="2563357" cy="1524615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1927" y="4977257"/>
              <a:ext cx="248021" cy="2035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3906" y="4975399"/>
              <a:ext cx="248021" cy="2035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9134" y="4973237"/>
              <a:ext cx="248021" cy="2035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92552" y="4973237"/>
              <a:ext cx="248021" cy="2035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4531" y="4973237"/>
              <a:ext cx="248021" cy="2035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973" y="4681047"/>
              <a:ext cx="229841" cy="16318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2875" y="4177125"/>
              <a:ext cx="222062" cy="9326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4065" y="4573743"/>
              <a:ext cx="229841" cy="16318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384" y="4494919"/>
              <a:ext cx="229841" cy="16318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755" y="3938322"/>
              <a:ext cx="229841" cy="16318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8466" y="3854223"/>
              <a:ext cx="216529" cy="1794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1732" y="3864070"/>
              <a:ext cx="184347" cy="18434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188" y="4573743"/>
              <a:ext cx="184347" cy="18434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5483" y="4280156"/>
              <a:ext cx="243592" cy="17199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9814" y="4288153"/>
              <a:ext cx="243592" cy="17199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8418" y="3990607"/>
              <a:ext cx="222062" cy="93266"/>
            </a:xfrm>
            <a:prstGeom prst="rect">
              <a:avLst/>
            </a:prstGeom>
          </p:spPr>
        </p:pic>
        <p:sp>
          <p:nvSpPr>
            <p:cNvPr id="47" name="Cloud 46"/>
            <p:cNvSpPr/>
            <p:nvPr/>
          </p:nvSpPr>
          <p:spPr>
            <a:xfrm>
              <a:off x="424351" y="3720307"/>
              <a:ext cx="2392153" cy="1276231"/>
            </a:xfrm>
            <a:prstGeom prst="cloud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4170" y="4147638"/>
              <a:ext cx="351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EGP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16591" y="4998701"/>
              <a:ext cx="11448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Powered by VEE</a:t>
              </a:r>
              <a:r>
                <a:rPr lang="en-US" sz="1000" baseline="30000" dirty="0"/>
                <a:t>TM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962759" y="4426197"/>
              <a:ext cx="298776" cy="9166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26843" y="4111060"/>
              <a:ext cx="163851" cy="20082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8828" y="3953492"/>
              <a:ext cx="179269" cy="657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530792" y="4369295"/>
              <a:ext cx="288767" cy="346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069255" y="4462962"/>
              <a:ext cx="121960" cy="9056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768541" y="4501351"/>
              <a:ext cx="119725" cy="14876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094203" y="4280156"/>
              <a:ext cx="168570" cy="529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949449" y="4111060"/>
              <a:ext cx="0" cy="1491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085813" y="4019258"/>
              <a:ext cx="187062" cy="1436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92282" y="408339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OSPF</a:t>
              </a:r>
            </a:p>
            <a:p>
              <a:pPr algn="ctr"/>
              <a:r>
                <a:rPr lang="en-US" sz="800" dirty="0"/>
                <a:t>RIP</a:t>
              </a:r>
            </a:p>
            <a:p>
              <a:pPr algn="ctr"/>
              <a:r>
                <a:rPr lang="en-US" sz="800" dirty="0"/>
                <a:t>IGP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04841" y="4412668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MPLS</a:t>
              </a:r>
            </a:p>
            <a:p>
              <a:pPr algn="ctr"/>
              <a:r>
                <a:rPr lang="en-US" sz="800" dirty="0" err="1"/>
                <a:t>IPSec</a:t>
              </a:r>
              <a:endParaRPr lang="en-US" sz="800" dirty="0"/>
            </a:p>
            <a:p>
              <a:pPr algn="ctr"/>
              <a:r>
                <a:rPr lang="en-US" sz="800" dirty="0"/>
                <a:t>Tunnel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389379" y="4227218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IPv4</a:t>
              </a:r>
            </a:p>
            <a:p>
              <a:pPr algn="ctr"/>
              <a:r>
                <a:rPr lang="en-US" sz="800" dirty="0"/>
                <a:t>IPv6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80550" y="4083744"/>
            <a:ext cx="1453906" cy="932915"/>
            <a:chOff x="531968" y="1428044"/>
            <a:chExt cx="2325340" cy="1376420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287" y="2600916"/>
              <a:ext cx="248021" cy="203548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1266" y="2599058"/>
              <a:ext cx="248021" cy="203548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589" y="1825045"/>
              <a:ext cx="385391" cy="161864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68" y="1428044"/>
              <a:ext cx="266784" cy="26678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818" y="1428044"/>
              <a:ext cx="266784" cy="26678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55" y="1428044"/>
              <a:ext cx="266784" cy="26678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893" y="1428044"/>
              <a:ext cx="266784" cy="26678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147" y="1428044"/>
              <a:ext cx="266784" cy="266784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68" y="2117127"/>
              <a:ext cx="266784" cy="266784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818" y="2117127"/>
              <a:ext cx="266784" cy="26678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55" y="2117127"/>
              <a:ext cx="266784" cy="266784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893" y="2117127"/>
              <a:ext cx="266784" cy="26678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147" y="2117127"/>
              <a:ext cx="266784" cy="26678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456" y="1433851"/>
              <a:ext cx="266784" cy="26678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306" y="1436354"/>
              <a:ext cx="266784" cy="26678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401" y="2117127"/>
              <a:ext cx="266784" cy="266784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251" y="2119630"/>
              <a:ext cx="266784" cy="266784"/>
            </a:xfrm>
            <a:prstGeom prst="rect">
              <a:avLst/>
            </a:prstGeom>
          </p:spPr>
        </p:pic>
        <p:cxnSp>
          <p:nvCxnSpPr>
            <p:cNvPr id="112" name="Straight Arrow Connector 111"/>
            <p:cNvCxnSpPr>
              <a:stCxn id="103" idx="0"/>
              <a:endCxn id="97" idx="2"/>
            </p:cNvCxnSpPr>
            <p:nvPr/>
          </p:nvCxnSpPr>
          <p:spPr>
            <a:xfrm flipV="1">
              <a:off x="665360" y="1986909"/>
              <a:ext cx="983925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04" idx="0"/>
              <a:endCxn id="97" idx="2"/>
            </p:cNvCxnSpPr>
            <p:nvPr/>
          </p:nvCxnSpPr>
          <p:spPr>
            <a:xfrm flipV="1">
              <a:off x="994210" y="1986909"/>
              <a:ext cx="655075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5" idx="0"/>
              <a:endCxn id="97" idx="2"/>
            </p:cNvCxnSpPr>
            <p:nvPr/>
          </p:nvCxnSpPr>
          <p:spPr>
            <a:xfrm flipV="1">
              <a:off x="1322647" y="1986909"/>
              <a:ext cx="326638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06" idx="0"/>
              <a:endCxn id="97" idx="2"/>
            </p:cNvCxnSpPr>
            <p:nvPr/>
          </p:nvCxnSpPr>
          <p:spPr>
            <a:xfrm flipV="1">
              <a:off x="1649285" y="1986909"/>
              <a:ext cx="0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07" idx="0"/>
              <a:endCxn id="97" idx="2"/>
            </p:cNvCxnSpPr>
            <p:nvPr/>
          </p:nvCxnSpPr>
          <p:spPr>
            <a:xfrm flipH="1" flipV="1">
              <a:off x="1649285" y="1986909"/>
              <a:ext cx="324254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0" idx="0"/>
              <a:endCxn id="97" idx="2"/>
            </p:cNvCxnSpPr>
            <p:nvPr/>
          </p:nvCxnSpPr>
          <p:spPr>
            <a:xfrm flipH="1" flipV="1">
              <a:off x="1649285" y="1986909"/>
              <a:ext cx="648508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1" idx="0"/>
              <a:endCxn id="97" idx="2"/>
            </p:cNvCxnSpPr>
            <p:nvPr/>
          </p:nvCxnSpPr>
          <p:spPr>
            <a:xfrm flipH="1" flipV="1">
              <a:off x="1649285" y="1986909"/>
              <a:ext cx="977358" cy="13272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98" idx="2"/>
              <a:endCxn id="97" idx="0"/>
            </p:cNvCxnSpPr>
            <p:nvPr/>
          </p:nvCxnSpPr>
          <p:spPr>
            <a:xfrm>
              <a:off x="665360" y="1694828"/>
              <a:ext cx="983925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99" idx="2"/>
              <a:endCxn id="97" idx="0"/>
            </p:cNvCxnSpPr>
            <p:nvPr/>
          </p:nvCxnSpPr>
          <p:spPr>
            <a:xfrm>
              <a:off x="994210" y="1694828"/>
              <a:ext cx="655075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00" idx="2"/>
              <a:endCxn id="97" idx="0"/>
            </p:cNvCxnSpPr>
            <p:nvPr/>
          </p:nvCxnSpPr>
          <p:spPr>
            <a:xfrm>
              <a:off x="1322647" y="1694828"/>
              <a:ext cx="326638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01" idx="2"/>
              <a:endCxn id="97" idx="0"/>
            </p:cNvCxnSpPr>
            <p:nvPr/>
          </p:nvCxnSpPr>
          <p:spPr>
            <a:xfrm>
              <a:off x="1649285" y="1694828"/>
              <a:ext cx="0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02" idx="2"/>
              <a:endCxn id="97" idx="0"/>
            </p:cNvCxnSpPr>
            <p:nvPr/>
          </p:nvCxnSpPr>
          <p:spPr>
            <a:xfrm flipH="1">
              <a:off x="1649285" y="1694828"/>
              <a:ext cx="324254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08" idx="2"/>
              <a:endCxn id="97" idx="0"/>
            </p:cNvCxnSpPr>
            <p:nvPr/>
          </p:nvCxnSpPr>
          <p:spPr>
            <a:xfrm flipH="1">
              <a:off x="1649285" y="1700635"/>
              <a:ext cx="652563" cy="12441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09" idx="2"/>
              <a:endCxn id="97" idx="0"/>
            </p:cNvCxnSpPr>
            <p:nvPr/>
          </p:nvCxnSpPr>
          <p:spPr>
            <a:xfrm flipH="1">
              <a:off x="1649285" y="1703138"/>
              <a:ext cx="981413" cy="12190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6737747" y="4079118"/>
            <a:ext cx="1453906" cy="932915"/>
            <a:chOff x="531968" y="1428044"/>
            <a:chExt cx="2325340" cy="1376420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287" y="2600916"/>
              <a:ext cx="248021" cy="203548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1266" y="2599058"/>
              <a:ext cx="248021" cy="203548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6589" y="1825045"/>
              <a:ext cx="385391" cy="161864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68" y="1428044"/>
              <a:ext cx="266784" cy="266784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818" y="1428044"/>
              <a:ext cx="266784" cy="266784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55" y="1428044"/>
              <a:ext cx="266784" cy="26678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893" y="1428044"/>
              <a:ext cx="266784" cy="26678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147" y="1428044"/>
              <a:ext cx="266784" cy="26678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968" y="2117127"/>
              <a:ext cx="266784" cy="26678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818" y="2117127"/>
              <a:ext cx="266784" cy="26678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255" y="2117127"/>
              <a:ext cx="266784" cy="266784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893" y="2117127"/>
              <a:ext cx="266784" cy="266784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0147" y="2117127"/>
              <a:ext cx="266784" cy="266784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8456" y="1433851"/>
              <a:ext cx="266784" cy="26678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7306" y="1436354"/>
              <a:ext cx="266784" cy="266784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4401" y="2117127"/>
              <a:ext cx="266784" cy="266784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251" y="2119630"/>
              <a:ext cx="266784" cy="266784"/>
            </a:xfrm>
            <a:prstGeom prst="rect">
              <a:avLst/>
            </a:prstGeom>
          </p:spPr>
        </p:pic>
        <p:cxnSp>
          <p:nvCxnSpPr>
            <p:cNvPr id="144" name="Straight Arrow Connector 143"/>
            <p:cNvCxnSpPr>
              <a:stCxn id="135" idx="0"/>
              <a:endCxn id="129" idx="2"/>
            </p:cNvCxnSpPr>
            <p:nvPr/>
          </p:nvCxnSpPr>
          <p:spPr>
            <a:xfrm flipV="1">
              <a:off x="665360" y="1986909"/>
              <a:ext cx="983925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36" idx="0"/>
              <a:endCxn id="129" idx="2"/>
            </p:cNvCxnSpPr>
            <p:nvPr/>
          </p:nvCxnSpPr>
          <p:spPr>
            <a:xfrm flipV="1">
              <a:off x="994210" y="1986909"/>
              <a:ext cx="655075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7" idx="0"/>
              <a:endCxn id="129" idx="2"/>
            </p:cNvCxnSpPr>
            <p:nvPr/>
          </p:nvCxnSpPr>
          <p:spPr>
            <a:xfrm flipV="1">
              <a:off x="1322647" y="1986909"/>
              <a:ext cx="326638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8" idx="0"/>
              <a:endCxn id="129" idx="2"/>
            </p:cNvCxnSpPr>
            <p:nvPr/>
          </p:nvCxnSpPr>
          <p:spPr>
            <a:xfrm flipV="1">
              <a:off x="1649285" y="1986909"/>
              <a:ext cx="0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9" idx="0"/>
              <a:endCxn id="129" idx="2"/>
            </p:cNvCxnSpPr>
            <p:nvPr/>
          </p:nvCxnSpPr>
          <p:spPr>
            <a:xfrm flipH="1" flipV="1">
              <a:off x="1649285" y="1986909"/>
              <a:ext cx="324254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42" idx="0"/>
              <a:endCxn id="129" idx="2"/>
            </p:cNvCxnSpPr>
            <p:nvPr/>
          </p:nvCxnSpPr>
          <p:spPr>
            <a:xfrm flipH="1" flipV="1">
              <a:off x="1649285" y="1986909"/>
              <a:ext cx="648508" cy="13021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43" idx="0"/>
              <a:endCxn id="129" idx="2"/>
            </p:cNvCxnSpPr>
            <p:nvPr/>
          </p:nvCxnSpPr>
          <p:spPr>
            <a:xfrm flipH="1" flipV="1">
              <a:off x="1649285" y="1986909"/>
              <a:ext cx="977358" cy="132721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0" idx="2"/>
              <a:endCxn id="129" idx="0"/>
            </p:cNvCxnSpPr>
            <p:nvPr/>
          </p:nvCxnSpPr>
          <p:spPr>
            <a:xfrm>
              <a:off x="665360" y="1694828"/>
              <a:ext cx="983925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1" idx="2"/>
              <a:endCxn id="129" idx="0"/>
            </p:cNvCxnSpPr>
            <p:nvPr/>
          </p:nvCxnSpPr>
          <p:spPr>
            <a:xfrm>
              <a:off x="994210" y="1694828"/>
              <a:ext cx="655075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stCxn id="132" idx="2"/>
              <a:endCxn id="129" idx="0"/>
            </p:cNvCxnSpPr>
            <p:nvPr/>
          </p:nvCxnSpPr>
          <p:spPr>
            <a:xfrm>
              <a:off x="1322647" y="1694828"/>
              <a:ext cx="326638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>
              <a:stCxn id="133" idx="2"/>
              <a:endCxn id="129" idx="0"/>
            </p:cNvCxnSpPr>
            <p:nvPr/>
          </p:nvCxnSpPr>
          <p:spPr>
            <a:xfrm>
              <a:off x="1649285" y="1694828"/>
              <a:ext cx="0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34" idx="2"/>
              <a:endCxn id="129" idx="0"/>
            </p:cNvCxnSpPr>
            <p:nvPr/>
          </p:nvCxnSpPr>
          <p:spPr>
            <a:xfrm flipH="1">
              <a:off x="1649285" y="1694828"/>
              <a:ext cx="324254" cy="13021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>
              <a:stCxn id="140" idx="2"/>
              <a:endCxn id="129" idx="0"/>
            </p:cNvCxnSpPr>
            <p:nvPr/>
          </p:nvCxnSpPr>
          <p:spPr>
            <a:xfrm flipH="1">
              <a:off x="1649285" y="1700635"/>
              <a:ext cx="652563" cy="12441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41" idx="2"/>
              <a:endCxn id="129" idx="0"/>
            </p:cNvCxnSpPr>
            <p:nvPr/>
          </p:nvCxnSpPr>
          <p:spPr>
            <a:xfrm flipH="1">
              <a:off x="1649285" y="1703138"/>
              <a:ext cx="981413" cy="121907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6646057" y="1400940"/>
            <a:ext cx="166940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Full Visibility </a:t>
            </a:r>
          </a:p>
          <a:p>
            <a:pPr algn="ctr"/>
            <a:r>
              <a:rPr lang="en-US" sz="1200" b="1" dirty="0"/>
              <a:t>Optimize Performance</a:t>
            </a:r>
          </a:p>
          <a:p>
            <a:pPr algn="ctr"/>
            <a:r>
              <a:rPr lang="en-US" sz="1200" b="1" dirty="0"/>
              <a:t>Baseline Network</a:t>
            </a:r>
          </a:p>
          <a:p>
            <a:pPr algn="ctr"/>
            <a:r>
              <a:rPr lang="en-US" sz="1200" b="1" dirty="0"/>
              <a:t>Understand Network</a:t>
            </a:r>
          </a:p>
          <a:p>
            <a:pPr algn="ctr"/>
            <a:r>
              <a:rPr lang="en-US" sz="1200" dirty="0"/>
              <a:t>Links threat/assets</a:t>
            </a:r>
          </a:p>
          <a:p>
            <a:pPr algn="ctr"/>
            <a:r>
              <a:rPr lang="en-US" sz="1200" dirty="0"/>
              <a:t>Connect the dots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381000" y="2298511"/>
            <a:ext cx="1851071" cy="1247338"/>
            <a:chOff x="6147781" y="1605459"/>
            <a:chExt cx="1851071" cy="1247338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161" name="Group 160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162" name="Picture 161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163" name="Rectangle 162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88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99012" y="713937"/>
            <a:ext cx="8839200" cy="5459546"/>
          </a:xfrm>
          <a:solidFill>
            <a:srgbClr val="95B3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numCol="3"/>
          <a:lstStyle/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Network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Honeypot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Application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Network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Testing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Application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	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Cyber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Training</a:t>
            </a:r>
          </a:p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Application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CyberSpace Appliance: Clone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19623" y="1731810"/>
            <a:ext cx="225767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Network Penetration Testing</a:t>
            </a:r>
          </a:p>
          <a:p>
            <a:pPr algn="ctr"/>
            <a:r>
              <a:rPr lang="en-US" sz="1200" dirty="0"/>
              <a:t>Network Device Testing</a:t>
            </a:r>
          </a:p>
        </p:txBody>
      </p:sp>
      <p:pic>
        <p:nvPicPr>
          <p:cNvPr id="7" name="Picture 6" descr="Icon: Network Switch Generic - Grey by mrjeremiahross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942" y="2972429"/>
            <a:ext cx="685800" cy="329755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762001" y="3615539"/>
            <a:ext cx="2029776" cy="7644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WAN</a:t>
            </a:r>
          </a:p>
        </p:txBody>
      </p:sp>
      <p:sp>
        <p:nvSpPr>
          <p:cNvPr id="191" name="Cloud 190"/>
          <p:cNvSpPr/>
          <p:nvPr/>
        </p:nvSpPr>
        <p:spPr>
          <a:xfrm>
            <a:off x="1723633" y="1789396"/>
            <a:ext cx="1533060" cy="9582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Real Network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38234" y="1698312"/>
            <a:ext cx="132513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HoneyPot</a:t>
            </a:r>
            <a:endParaRPr lang="en-US" sz="1200" dirty="0"/>
          </a:p>
          <a:p>
            <a:pPr algn="ctr"/>
            <a:r>
              <a:rPr lang="en-US" sz="1200" dirty="0"/>
              <a:t>Cloned Topology</a:t>
            </a:r>
          </a:p>
        </p:txBody>
      </p:sp>
      <p:pic>
        <p:nvPicPr>
          <p:cNvPr id="10" name="Picture 9" descr="File:Gnome-laptop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47" y="5444050"/>
            <a:ext cx="582858" cy="582858"/>
          </a:xfrm>
          <a:prstGeom prst="rect">
            <a:avLst/>
          </a:prstGeom>
        </p:spPr>
      </p:pic>
      <p:sp>
        <p:nvSpPr>
          <p:cNvPr id="195" name="TextBox 194"/>
          <p:cNvSpPr txBox="1"/>
          <p:nvPr/>
        </p:nvSpPr>
        <p:spPr>
          <a:xfrm>
            <a:off x="151397" y="4490067"/>
            <a:ext cx="285179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Isolated Sandbox for Malware Analysis</a:t>
            </a:r>
          </a:p>
        </p:txBody>
      </p:sp>
      <p:sp>
        <p:nvSpPr>
          <p:cNvPr id="196" name="Arrow: Left-Right 195"/>
          <p:cNvSpPr/>
          <p:nvPr/>
        </p:nvSpPr>
        <p:spPr>
          <a:xfrm rot="16200000">
            <a:off x="1578682" y="3407792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Arrow: Left-Right 196"/>
          <p:cNvSpPr/>
          <p:nvPr/>
        </p:nvSpPr>
        <p:spPr>
          <a:xfrm rot="13877047">
            <a:off x="1214140" y="2805212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Arrow: Left-Right 197"/>
          <p:cNvSpPr/>
          <p:nvPr/>
        </p:nvSpPr>
        <p:spPr>
          <a:xfrm rot="18531054">
            <a:off x="2073166" y="2775450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Arrow: Left-Right 198"/>
          <p:cNvSpPr/>
          <p:nvPr/>
        </p:nvSpPr>
        <p:spPr>
          <a:xfrm rot="10800000">
            <a:off x="928007" y="5635128"/>
            <a:ext cx="397350" cy="12348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93146" y="4153768"/>
            <a:ext cx="2176652" cy="1151522"/>
            <a:chOff x="3310754" y="3780167"/>
            <a:chExt cx="2392153" cy="1276231"/>
          </a:xfrm>
        </p:grpSpPr>
        <p:pic>
          <p:nvPicPr>
            <p:cNvPr id="206" name="Picture 20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6376" y="4740907"/>
              <a:ext cx="229841" cy="163187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9278" y="4236985"/>
              <a:ext cx="222062" cy="93266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0468" y="4633603"/>
              <a:ext cx="229841" cy="163187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7787" y="4554779"/>
              <a:ext cx="229841" cy="163187"/>
            </a:xfrm>
            <a:prstGeom prst="rect">
              <a:avLst/>
            </a:prstGeom>
          </p:spPr>
        </p:pic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6158" y="3998182"/>
              <a:ext cx="229841" cy="163187"/>
            </a:xfrm>
            <a:prstGeom prst="rect">
              <a:avLst/>
            </a:prstGeom>
          </p:spPr>
        </p:pic>
        <p:pic>
          <p:nvPicPr>
            <p:cNvPr id="211" name="Picture 2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4869" y="3914083"/>
              <a:ext cx="216529" cy="179404"/>
            </a:xfrm>
            <a:prstGeom prst="rect">
              <a:avLst/>
            </a:prstGeom>
          </p:spPr>
        </p:pic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8135" y="3923930"/>
              <a:ext cx="184347" cy="184347"/>
            </a:xfrm>
            <a:prstGeom prst="rect">
              <a:avLst/>
            </a:prstGeom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3591" y="4633603"/>
              <a:ext cx="184347" cy="184347"/>
            </a:xfrm>
            <a:prstGeom prst="rect">
              <a:avLst/>
            </a:prstGeom>
          </p:spPr>
        </p:pic>
        <p:pic>
          <p:nvPicPr>
            <p:cNvPr id="214" name="Picture 2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886" y="4340016"/>
              <a:ext cx="243592" cy="171993"/>
            </a:xfrm>
            <a:prstGeom prst="rect">
              <a:avLst/>
            </a:prstGeom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217" y="4348013"/>
              <a:ext cx="243592" cy="171993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821" y="4050467"/>
              <a:ext cx="222062" cy="93266"/>
            </a:xfrm>
            <a:prstGeom prst="rect">
              <a:avLst/>
            </a:prstGeom>
          </p:spPr>
        </p:pic>
        <p:sp>
          <p:nvSpPr>
            <p:cNvPr id="217" name="Cloud 216"/>
            <p:cNvSpPr/>
            <p:nvPr/>
          </p:nvSpPr>
          <p:spPr>
            <a:xfrm>
              <a:off x="3310754" y="3780167"/>
              <a:ext cx="2392153" cy="1276231"/>
            </a:xfrm>
            <a:prstGeom prst="cloud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410573" y="4207498"/>
              <a:ext cx="351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EGP</a:t>
              </a:r>
            </a:p>
          </p:txBody>
        </p:sp>
        <p:cxnSp>
          <p:nvCxnSpPr>
            <p:cNvPr id="220" name="Straight Connector 219"/>
            <p:cNvCxnSpPr/>
            <p:nvPr/>
          </p:nvCxnSpPr>
          <p:spPr>
            <a:xfrm flipV="1">
              <a:off x="3849162" y="4486057"/>
              <a:ext cx="298776" cy="9166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013246" y="4170920"/>
              <a:ext cx="163851" cy="20082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4065231" y="4013352"/>
              <a:ext cx="179269" cy="6576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flipV="1">
              <a:off x="4417195" y="4429155"/>
              <a:ext cx="288767" cy="346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955658" y="4522822"/>
              <a:ext cx="121960" cy="9056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4654944" y="4561211"/>
              <a:ext cx="119725" cy="14876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4980606" y="4340016"/>
              <a:ext cx="168570" cy="5298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4835852" y="4170920"/>
              <a:ext cx="0" cy="14919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4972216" y="4079118"/>
              <a:ext cx="187062" cy="1436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3578685" y="4143257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OSPF</a:t>
              </a:r>
            </a:p>
            <a:p>
              <a:pPr algn="ctr"/>
              <a:r>
                <a:rPr lang="en-US" sz="800" dirty="0"/>
                <a:t>RIP</a:t>
              </a:r>
            </a:p>
            <a:p>
              <a:pPr algn="ctr"/>
              <a:r>
                <a:rPr lang="en-US" sz="800" dirty="0"/>
                <a:t>IGP</a:t>
              </a: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091244" y="4472528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MPLS</a:t>
              </a:r>
            </a:p>
            <a:p>
              <a:pPr algn="ctr"/>
              <a:r>
                <a:rPr lang="en-US" sz="800" dirty="0" err="1"/>
                <a:t>IPSec</a:t>
              </a:r>
              <a:endParaRPr lang="en-US" sz="800" dirty="0"/>
            </a:p>
            <a:p>
              <a:pPr algn="ctr"/>
              <a:r>
                <a:rPr lang="en-US" sz="800" dirty="0"/>
                <a:t>Tunnel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275782" y="4287078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/>
                <a:t>IPv4</a:t>
              </a:r>
            </a:p>
            <a:p>
              <a:pPr algn="ctr"/>
              <a:r>
                <a:rPr lang="en-US" sz="800" dirty="0"/>
                <a:t>IPv6</a:t>
              </a:r>
            </a:p>
          </p:txBody>
        </p:sp>
      </p:grpSp>
      <p:pic>
        <p:nvPicPr>
          <p:cNvPr id="235" name="Picture 234" descr="Icon: Network Switch Generic - Grey by mrjeremiahross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825" y="3481652"/>
            <a:ext cx="685800" cy="329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9095" y="3452121"/>
            <a:ext cx="869395" cy="489658"/>
          </a:xfrm>
          <a:prstGeom prst="rect">
            <a:avLst/>
          </a:prstGeom>
        </p:spPr>
      </p:pic>
      <p:sp>
        <p:nvSpPr>
          <p:cNvPr id="236" name="Arrow: Left-Right 235"/>
          <p:cNvSpPr/>
          <p:nvPr/>
        </p:nvSpPr>
        <p:spPr>
          <a:xfrm rot="10800000">
            <a:off x="4490559" y="3582122"/>
            <a:ext cx="571423" cy="135569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Arrow: Left-Right 236"/>
          <p:cNvSpPr/>
          <p:nvPr/>
        </p:nvSpPr>
        <p:spPr>
          <a:xfrm rot="5229777">
            <a:off x="3888201" y="4019424"/>
            <a:ext cx="512245" cy="12069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Picture 239" descr="File:Gnome-laptop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885" y="3539196"/>
            <a:ext cx="428832" cy="428832"/>
          </a:xfrm>
          <a:prstGeom prst="rect">
            <a:avLst/>
          </a:prstGeom>
        </p:spPr>
      </p:pic>
      <p:pic>
        <p:nvPicPr>
          <p:cNvPr id="241" name="Picture 240" descr="Icon: Network Switch Generic - Grey by mrjeremiahross"/>
          <p:cNvPicPr>
            <a:picLocks noChangeAspect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779" y="3025768"/>
            <a:ext cx="476817" cy="229269"/>
          </a:xfrm>
          <a:prstGeom prst="rect">
            <a:avLst/>
          </a:prstGeom>
        </p:spPr>
      </p:pic>
      <p:pic>
        <p:nvPicPr>
          <p:cNvPr id="242" name="Picture 241" descr="File:Gnome-laptop.svg - Wikimedia Common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58" y="3536846"/>
            <a:ext cx="442348" cy="442348"/>
          </a:xfrm>
          <a:prstGeom prst="rect">
            <a:avLst/>
          </a:prstGeom>
        </p:spPr>
      </p:pic>
      <p:pic>
        <p:nvPicPr>
          <p:cNvPr id="243" name="Picture 242" descr="Icon: Network Switch Generic - Grey by mrjeremiahross"/>
          <p:cNvPicPr>
            <a:picLocks noChangeAspect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854" y="2992837"/>
            <a:ext cx="476817" cy="229269"/>
          </a:xfrm>
          <a:prstGeom prst="rect">
            <a:avLst/>
          </a:prstGeom>
        </p:spPr>
      </p:pic>
      <p:pic>
        <p:nvPicPr>
          <p:cNvPr id="244" name="Picture 243" descr="File:Gnome-laptop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849" y="3522629"/>
            <a:ext cx="428832" cy="428832"/>
          </a:xfrm>
          <a:prstGeom prst="rect">
            <a:avLst/>
          </a:prstGeom>
        </p:spPr>
      </p:pic>
      <p:pic>
        <p:nvPicPr>
          <p:cNvPr id="245" name="Picture 244" descr="File:Gnome-laptop.svg - Wikimedia Common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753" y="3531080"/>
            <a:ext cx="428832" cy="428832"/>
          </a:xfrm>
          <a:prstGeom prst="rect">
            <a:avLst/>
          </a:prstGeom>
        </p:spPr>
      </p:pic>
      <p:sp>
        <p:nvSpPr>
          <p:cNvPr id="246" name="Arrow: Left-Right 245"/>
          <p:cNvSpPr/>
          <p:nvPr/>
        </p:nvSpPr>
        <p:spPr>
          <a:xfrm rot="17729793">
            <a:off x="6913634" y="3319039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Arrow: Left-Right 246"/>
          <p:cNvSpPr/>
          <p:nvPr/>
        </p:nvSpPr>
        <p:spPr>
          <a:xfrm rot="15085987">
            <a:off x="7279990" y="3372701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Arrow: Left-Right 247"/>
          <p:cNvSpPr/>
          <p:nvPr/>
        </p:nvSpPr>
        <p:spPr>
          <a:xfrm rot="13466006">
            <a:off x="8232322" y="3312741"/>
            <a:ext cx="338124" cy="90914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Arrow: Left-Right 248"/>
          <p:cNvSpPr/>
          <p:nvPr/>
        </p:nvSpPr>
        <p:spPr>
          <a:xfrm rot="15410641">
            <a:off x="7925793" y="3344688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Arrow: Left-Right 249"/>
          <p:cNvSpPr/>
          <p:nvPr/>
        </p:nvSpPr>
        <p:spPr>
          <a:xfrm rot="18567329">
            <a:off x="7347255" y="2822437"/>
            <a:ext cx="337491" cy="9917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Arrow: Left-Right 250"/>
          <p:cNvSpPr/>
          <p:nvPr/>
        </p:nvSpPr>
        <p:spPr>
          <a:xfrm rot="13862165">
            <a:off x="7648390" y="2807795"/>
            <a:ext cx="292432" cy="12306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/>
          <p:cNvSpPr txBox="1"/>
          <p:nvPr/>
        </p:nvSpPr>
        <p:spPr>
          <a:xfrm>
            <a:off x="6445441" y="1697281"/>
            <a:ext cx="207888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Force-on-Force Exercises</a:t>
            </a:r>
          </a:p>
          <a:p>
            <a:pPr algn="ctr"/>
            <a:r>
              <a:rPr lang="en-US" sz="1200" dirty="0"/>
              <a:t>Capture the Flag Scenarios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5904115" y="3959912"/>
            <a:ext cx="302728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Extended  CyberSpace Range</a:t>
            </a:r>
          </a:p>
        </p:txBody>
      </p:sp>
      <p:sp>
        <p:nvSpPr>
          <p:cNvPr id="77" name="Arrow: Left-Right 76"/>
          <p:cNvSpPr/>
          <p:nvPr/>
        </p:nvSpPr>
        <p:spPr>
          <a:xfrm rot="5400000">
            <a:off x="3976168" y="3176438"/>
            <a:ext cx="445592" cy="127514"/>
          </a:xfrm>
          <a:prstGeom prst="leftRightArrow">
            <a:avLst>
              <a:gd name="adj1" fmla="val 50000"/>
              <a:gd name="adj2" fmla="val 707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Icon: Network Switch Generic - Grey by mrjeremiahross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628" y="5778506"/>
            <a:ext cx="685800" cy="352222"/>
          </a:xfrm>
          <a:prstGeom prst="rect">
            <a:avLst/>
          </a:prstGeom>
        </p:spPr>
      </p:pic>
      <p:sp>
        <p:nvSpPr>
          <p:cNvPr id="89" name="Arrow: Left-Right 88"/>
          <p:cNvSpPr/>
          <p:nvPr/>
        </p:nvSpPr>
        <p:spPr>
          <a:xfrm rot="5400000">
            <a:off x="7153618" y="5494699"/>
            <a:ext cx="388668" cy="123860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row: Left-Right 89"/>
          <p:cNvSpPr/>
          <p:nvPr/>
        </p:nvSpPr>
        <p:spPr>
          <a:xfrm rot="13117100">
            <a:off x="6626703" y="5459063"/>
            <a:ext cx="571423" cy="144806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Arrow: Left-Right 90"/>
          <p:cNvSpPr/>
          <p:nvPr/>
        </p:nvSpPr>
        <p:spPr>
          <a:xfrm rot="19436535">
            <a:off x="7626630" y="5483869"/>
            <a:ext cx="526348" cy="1455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45" b="86481" l="24155" r="8349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8807" r="16300" b="14618"/>
          <a:stretch/>
        </p:blipFill>
        <p:spPr>
          <a:xfrm>
            <a:off x="475069" y="2270720"/>
            <a:ext cx="742176" cy="69972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545" b="86481" l="24155" r="8349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8807" r="16300" b="14618"/>
          <a:stretch/>
        </p:blipFill>
        <p:spPr>
          <a:xfrm>
            <a:off x="6710265" y="2255025"/>
            <a:ext cx="742176" cy="699726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1374195" y="5256746"/>
            <a:ext cx="1225864" cy="809900"/>
            <a:chOff x="6147781" y="1605459"/>
            <a:chExt cx="1851071" cy="1247338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119" name="Picture 118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120" name="Rectangle 119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7" name="Group 126"/>
          <p:cNvGrpSpPr/>
          <p:nvPr/>
        </p:nvGrpSpPr>
        <p:grpSpPr>
          <a:xfrm>
            <a:off x="3810825" y="2264000"/>
            <a:ext cx="1225864" cy="809900"/>
            <a:chOff x="6147781" y="1605459"/>
            <a:chExt cx="1851071" cy="1247338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129" name="Group 128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131" name="Rectangle 130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5" b="86481" l="24155" r="8349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8807" r="16300" b="14618"/>
          <a:stretch/>
        </p:blipFill>
        <p:spPr>
          <a:xfrm>
            <a:off x="6272905" y="4752192"/>
            <a:ext cx="585095" cy="55163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5" b="86481" l="24155" r="8349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8807" r="16300" b="14618"/>
          <a:stretch/>
        </p:blipFill>
        <p:spPr>
          <a:xfrm>
            <a:off x="7077930" y="4744945"/>
            <a:ext cx="585095" cy="55163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545" b="86481" l="24155" r="83494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5" t="8807" r="16300" b="14618"/>
          <a:stretch/>
        </p:blipFill>
        <p:spPr>
          <a:xfrm>
            <a:off x="7895992" y="4744945"/>
            <a:ext cx="585095" cy="5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671182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/>
              <a:t>Run Exported Network in CyberSpace Appliance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CyberSpace Appliance: Clone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yber_ran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6428" y="1408408"/>
            <a:ext cx="5082449" cy="3680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00"/>
            <a:ext cx="1586653" cy="294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492" y="3686423"/>
            <a:ext cx="2299790" cy="2376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422606" y="5673980"/>
            <a:ext cx="1264194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NMAP Results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751362"/>
            <a:ext cx="137160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Cluster A VMs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1046331"/>
            <a:ext cx="289639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CyberSpace Appliance User Interface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5760535"/>
            <a:ext cx="4468291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Training, Testing, Sandbox, and Honeypot CyberSpace Appliance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9375" y="1000136"/>
            <a:ext cx="1669405" cy="10156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Full Visibility </a:t>
            </a:r>
          </a:p>
          <a:p>
            <a:pPr algn="ctr"/>
            <a:r>
              <a:rPr lang="en-US" sz="1200" b="1" dirty="0"/>
              <a:t>Optimize Performance</a:t>
            </a:r>
          </a:p>
          <a:p>
            <a:pPr algn="ctr"/>
            <a:r>
              <a:rPr lang="en-US" sz="1200" b="1" dirty="0"/>
              <a:t>Baseline Network</a:t>
            </a:r>
          </a:p>
          <a:p>
            <a:pPr algn="ctr"/>
            <a:r>
              <a:rPr lang="en-US" sz="1200" dirty="0"/>
              <a:t>Links threat/assets</a:t>
            </a:r>
          </a:p>
          <a:p>
            <a:pPr algn="ctr"/>
            <a:r>
              <a:rPr lang="en-US" sz="1200" dirty="0"/>
              <a:t>Connect the dots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1962" y="1138636"/>
            <a:ext cx="2043729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Flow of Events in Video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Run Exported Network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Run NMAP Scan from VM in Cluster B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Probe Cloned Network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Display Packets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Access Router Shell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Display Routing Table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71708" y="3409424"/>
            <a:ext cx="1371600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Cluster B VM</a:t>
            </a:r>
            <a:endParaRPr lang="en-US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181783" y="3962400"/>
            <a:ext cx="2466417" cy="1693555"/>
            <a:chOff x="6147781" y="1605459"/>
            <a:chExt cx="1851071" cy="124733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18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76200" y="685799"/>
            <a:ext cx="8991600" cy="5585474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Scalable and Seamlessly Integrated Cyberspace Analytics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Know Your Network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Reverse-Engineer, Map and Visualize Network End-to-End from Raw Data Captures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Understand network segmentations, tunnels, boundary nodes, Firewalls and NATs, servers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Understand data flows out (insider attacks) of your network and into your network (external reputations)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Update network map using real-time network configuration changes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Create near real-time network situational awareness and Virtual Network Operations Center (V-NOC)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Secure Your Network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Harden network against vulnerabilities to improve security posture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Validate network configurations against policies/compliances (FISMA, PCI, HIPPA, GLB, SOX, NERC, STIGs)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Update network cyber state using data from National Vulnerabilities Database (NVD) and other databases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Reduce network attack surface; optimally place network services (e.g. DHCP. DNS) for survivability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Create near real-time cyber situational awareness and Virtual Security Operations Center (V-SOC)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Defend Your Network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Create Network Clone from Network Map in a bit-accurate IP/TCP RFC-compliant 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Emulate Cloned Network in CyberSpace Appliance to gain unprecedented insight into network operations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Extend Cloned Network by connecting physical devices/networks to ports on CyberSpace Range Appliance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Use CyberSpace Appliance as </a:t>
            </a:r>
            <a:r>
              <a:rPr lang="en-US" sz="1400" dirty="0" err="1"/>
              <a:t>HoneyPot</a:t>
            </a:r>
            <a:r>
              <a:rPr lang="en-US" sz="1400" dirty="0"/>
              <a:t> to understand attackers and Zero-Day attacks, automated alerting to network IPSs to isolate critical network resources from malware propagation and support incident response 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Create realistic and full-fidelity cyber training/certification environment for cyber warriors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CyberSpaceSuite</a:t>
            </a:r>
            <a:r>
              <a:rPr lang="en-US" sz="3200" dirty="0"/>
              <a:t>: 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2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"/>
          <p:cNvSpPr txBox="1">
            <a:spLocks/>
          </p:cNvSpPr>
          <p:nvPr/>
        </p:nvSpPr>
        <p:spPr bwMode="auto">
          <a:xfrm>
            <a:off x="4631082" y="685800"/>
            <a:ext cx="4360517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dirty="0"/>
              <a:t>Clone the Network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256" y="1069119"/>
            <a:ext cx="3265628" cy="1655181"/>
          </a:xfrm>
          <a:prstGeom prst="rect">
            <a:avLst/>
          </a:prstGeom>
        </p:spPr>
      </p:pic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4377603" cy="274320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dirty="0"/>
              <a:t>Map the Network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endParaRPr lang="en-US" sz="24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2133600"/>
            <a:ext cx="1488290" cy="11106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94" y="1250854"/>
            <a:ext cx="1126007" cy="8522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66" y="1981200"/>
            <a:ext cx="1699088" cy="126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95" y="1024154"/>
            <a:ext cx="1416461" cy="10721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Network Mapping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ontent Placeholder 1"/>
          <p:cNvSpPr txBox="1">
            <a:spLocks/>
          </p:cNvSpPr>
          <p:nvPr/>
        </p:nvSpPr>
        <p:spPr bwMode="auto">
          <a:xfrm>
            <a:off x="152400" y="3489960"/>
            <a:ext cx="4377603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dirty="0"/>
              <a:t>Mapping Accomplishments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7087446" y="1317688"/>
            <a:ext cx="1148907" cy="276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User Interface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139891" y="1687263"/>
            <a:ext cx="860673" cy="10618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CyberSpace Appliance</a:t>
            </a:r>
          </a:p>
          <a:p>
            <a:r>
              <a:rPr lang="en-US" sz="1050" dirty="0"/>
              <a:t>6.5” (H) </a:t>
            </a:r>
          </a:p>
          <a:p>
            <a:r>
              <a:rPr lang="en-US" sz="1050" dirty="0"/>
              <a:t>6.5” (W)</a:t>
            </a:r>
          </a:p>
          <a:p>
            <a:r>
              <a:rPr lang="en-US" sz="1050" dirty="0"/>
              <a:t>9” (L)</a:t>
            </a:r>
          </a:p>
          <a:p>
            <a:r>
              <a:rPr lang="en-US" sz="1050" dirty="0"/>
              <a:t>8lbs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9156" y="2914392"/>
            <a:ext cx="4150044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Interface CyberSpace Range with Physical Devices</a:t>
            </a:r>
          </a:p>
          <a:p>
            <a:pPr algn="ctr"/>
            <a:r>
              <a:rPr lang="en-US" sz="1000" dirty="0"/>
              <a:t>(VM Clusters, Real Routers, Real Hosts, Another CyberSpace Range)</a:t>
            </a:r>
          </a:p>
        </p:txBody>
      </p:sp>
      <p:sp>
        <p:nvSpPr>
          <p:cNvPr id="44" name="Content Placeholder 1"/>
          <p:cNvSpPr txBox="1">
            <a:spLocks/>
          </p:cNvSpPr>
          <p:nvPr/>
        </p:nvSpPr>
        <p:spPr bwMode="auto">
          <a:xfrm>
            <a:off x="4631082" y="3489960"/>
            <a:ext cx="4369483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r>
              <a:rPr lang="en-US" sz="2400" dirty="0"/>
              <a:t>CyberSpace Appliance Usages</a:t>
            </a:r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sp>
        <p:nvSpPr>
          <p:cNvPr id="16" name="Rectangle 15"/>
          <p:cNvSpPr/>
          <p:nvPr/>
        </p:nvSpPr>
        <p:spPr>
          <a:xfrm>
            <a:off x="4669386" y="382658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Cyber Training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Train analyst on real network clone how to operate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Train network administrator on real network behavior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Cyber Testing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Plug-and-play testing of virtual/real servers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 various loading patterns and network topologies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Test against network disaster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Cyber Sandbox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Conduct malware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Cyber Honeypot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Observe hacker activities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Deploy decoy networks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5605" y="384797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Real Networks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Sensitive Networks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UMBC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Maryland Research &amp; Education Network (MDREN)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Louisiana State University Network (LSU)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Louisiana State Network - LONI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Real Situational Awareness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User-defined Visual enrichments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On-demand IP and attribute searching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On-demand Network Reports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Streaming analytics verifying Network Configuration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 analytics categorizing end-node behavior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30499" y="6134905"/>
            <a:ext cx="4753586" cy="446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tlCol="0">
            <a:spAutoFit/>
          </a:bodyPr>
          <a:lstStyle/>
          <a:p>
            <a:pPr algn="ctr"/>
            <a:r>
              <a:rPr lang="en-US" sz="1400" b="1" dirty="0"/>
              <a:t>Massive CyberSpace Range Scaling Supported</a:t>
            </a:r>
          </a:p>
          <a:p>
            <a:pPr algn="ctr"/>
            <a:r>
              <a:rPr lang="en-US" sz="900" dirty="0"/>
              <a:t>Cascade Appliances, Many Autonomous Systems, Large Network Topology, 1000s of Nodes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378" y="1928462"/>
            <a:ext cx="2731685" cy="1457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1144" y="2532613"/>
            <a:ext cx="1371599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Export Network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291" y="1317688"/>
            <a:ext cx="1019306" cy="1221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2481605" y="1098558"/>
            <a:ext cx="164109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Correlates Data-sets into one cohesive map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47781" y="1605459"/>
            <a:ext cx="1851071" cy="1247338"/>
            <a:chOff x="6147781" y="1605459"/>
            <a:chExt cx="1851071" cy="124733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18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52400" y="685800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Reverse-engineer, map, enrich, and visualize networks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98550"/>
            <a:ext cx="5943600" cy="3376006"/>
          </a:xfrm>
          <a:prstGeom prst="rect">
            <a:avLst/>
          </a:prstGeom>
        </p:spPr>
      </p:pic>
      <p:sp>
        <p:nvSpPr>
          <p:cNvPr id="17" name="Speech Bubble: Rectangle with Corners Rounded 16"/>
          <p:cNvSpPr/>
          <p:nvPr/>
        </p:nvSpPr>
        <p:spPr>
          <a:xfrm>
            <a:off x="76200" y="3079750"/>
            <a:ext cx="2286000" cy="717550"/>
          </a:xfrm>
          <a:prstGeom prst="wedgeRoundRectCallout">
            <a:avLst>
              <a:gd name="adj1" fmla="val 41270"/>
              <a:gd name="adj2" fmla="val -133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63 Router Configs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27 NMAP Scans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24 </a:t>
            </a:r>
            <a:r>
              <a:rPr lang="en-US" sz="1200" dirty="0" err="1"/>
              <a:t>Hrs</a:t>
            </a:r>
            <a:r>
              <a:rPr lang="en-US" sz="1200" dirty="0"/>
              <a:t> of  Palo Firewall Logs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Enrichment Descriptor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6729845" y="1631950"/>
            <a:ext cx="1981200" cy="720191"/>
          </a:xfrm>
          <a:prstGeom prst="wedgeRoundRectCallout">
            <a:avLst>
              <a:gd name="adj1" fmla="val -68947"/>
              <a:gd name="adj2" fmla="val 1217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Green background are Secure Zoned Nodes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Yellow background are Academic Zoned Nodes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419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 Information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Network-based Devices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Vulnerability/Scanning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DNS and other lookup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 Intelligence Feeds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Packet-based Detection Results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1500" y="4419600"/>
            <a:ext cx="438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Network Map and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 Vulnerabilities/Assets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Defensives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Visibility in Endpoint/User/Location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the dots on Intrusions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 external Security Intelligence</a:t>
            </a:r>
          </a:p>
        </p:txBody>
      </p:sp>
    </p:spTree>
    <p:extLst>
      <p:ext uri="{BB962C8B-B14F-4D97-AF65-F5344CB8AC3E}">
        <p14:creationId xmlns:p14="http://schemas.microsoft.com/office/powerpoint/2010/main" val="157207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Display Node Attributes</a:t>
            </a:r>
            <a:endParaRPr lang="en-US" sz="2400" b="0" dirty="0"/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0421"/>
            <a:ext cx="4783419" cy="3581400"/>
          </a:xfrm>
          <a:prstGeom prst="rect">
            <a:avLst/>
          </a:prstGeom>
        </p:spPr>
      </p:pic>
      <p:sp>
        <p:nvSpPr>
          <p:cNvPr id="27" name="Speech Bubble: Rectangle with Corners Rounded 26"/>
          <p:cNvSpPr/>
          <p:nvPr/>
        </p:nvSpPr>
        <p:spPr>
          <a:xfrm>
            <a:off x="762000" y="5105400"/>
            <a:ext cx="2514600" cy="838200"/>
          </a:xfrm>
          <a:prstGeom prst="wedgeRoundRectCallout">
            <a:avLst>
              <a:gd name="adj1" fmla="val 55626"/>
              <a:gd name="adj2" fmla="val -127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Display Selected Node Attributes as Custom Flags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Select pre-set flags or create a new flag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3200400"/>
            <a:ext cx="1630950" cy="2465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557" y="2286000"/>
            <a:ext cx="3451520" cy="3733800"/>
          </a:xfrm>
          <a:prstGeom prst="rect">
            <a:avLst/>
          </a:prstGeom>
        </p:spPr>
      </p:pic>
      <p:sp>
        <p:nvSpPr>
          <p:cNvPr id="31" name="Speech Bubble: Rectangle with Corners Rounded 30"/>
          <p:cNvSpPr/>
          <p:nvPr/>
        </p:nvSpPr>
        <p:spPr>
          <a:xfrm>
            <a:off x="6400800" y="1310640"/>
            <a:ext cx="2209800" cy="899160"/>
          </a:xfrm>
          <a:prstGeom prst="wedgeRoundRectCallout">
            <a:avLst>
              <a:gd name="adj1" fmla="val -41052"/>
              <a:gd name="adj2" fmla="val 119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Hover over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System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Flow Behavior</a:t>
            </a:r>
          </a:p>
        </p:txBody>
      </p:sp>
    </p:spTree>
    <p:extLst>
      <p:ext uri="{BB962C8B-B14F-4D97-AF65-F5344CB8AC3E}">
        <p14:creationId xmlns:p14="http://schemas.microsoft.com/office/powerpoint/2010/main" val="254852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Router Configs and Mapping Logs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98" y="1327900"/>
            <a:ext cx="4452937" cy="3361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298" y="1336932"/>
            <a:ext cx="2627752" cy="2985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280" y="4126782"/>
            <a:ext cx="5805487" cy="1984782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5270135" y="3012368"/>
            <a:ext cx="1740265" cy="576083"/>
          </a:xfrm>
          <a:prstGeom prst="wedgeRoundRectCallout">
            <a:avLst>
              <a:gd name="adj1" fmla="val -58068"/>
              <a:gd name="adj2" fmla="val -144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Display Raw Router Configuration associated with Node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6342604" y="3766490"/>
            <a:ext cx="2554653" cy="953205"/>
          </a:xfrm>
          <a:prstGeom prst="wedgeRoundRectCallout">
            <a:avLst>
              <a:gd name="adj1" fmla="val -69303"/>
              <a:gd name="adj2" fmla="val 78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Review Mapping Log for Network Configuration Collisions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duplicate interface definitions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Phantom Interfaces</a:t>
            </a:r>
          </a:p>
        </p:txBody>
      </p:sp>
    </p:spTree>
    <p:extLst>
      <p:ext uri="{BB962C8B-B14F-4D97-AF65-F5344CB8AC3E}">
        <p14:creationId xmlns:p14="http://schemas.microsoft.com/office/powerpoint/2010/main" val="197227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Search Nodes By IP or Attribute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91" y="3070557"/>
            <a:ext cx="3979358" cy="3005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96" y="1068952"/>
            <a:ext cx="2362200" cy="1776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15" y="1219200"/>
            <a:ext cx="3514123" cy="2693405"/>
          </a:xfrm>
          <a:prstGeom prst="rect">
            <a:avLst/>
          </a:prstGeom>
        </p:spPr>
      </p:pic>
      <p:sp>
        <p:nvSpPr>
          <p:cNvPr id="18" name="Speech Bubble: Rectangle with Corners Rounded 17"/>
          <p:cNvSpPr/>
          <p:nvPr/>
        </p:nvSpPr>
        <p:spPr>
          <a:xfrm>
            <a:off x="1455596" y="3222863"/>
            <a:ext cx="1740265" cy="576083"/>
          </a:xfrm>
          <a:prstGeom prst="wedgeRoundRectCallout">
            <a:avLst>
              <a:gd name="adj1" fmla="val -61656"/>
              <a:gd name="adj2" fmla="val -185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Search by IP and Select Network Node to Fly-to</a:t>
            </a: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6789596" y="1304098"/>
            <a:ext cx="1295401" cy="581027"/>
          </a:xfrm>
          <a:prstGeom prst="wedgeRoundRectCallout">
            <a:avLst>
              <a:gd name="adj1" fmla="val -136251"/>
              <a:gd name="adj2" fmla="val 44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Fly-to the Node of interest</a:t>
            </a: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181491" y="4101328"/>
            <a:ext cx="1600200" cy="1066800"/>
          </a:xfrm>
          <a:prstGeom prst="wedgeRoundRectCallout">
            <a:avLst>
              <a:gd name="adj1" fmla="val 57677"/>
              <a:gd name="adj2" fmla="val -37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Search for protocol QUIC (SSL over UDP)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Highlight all QUIC servers red.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942" y="2967468"/>
            <a:ext cx="2782996" cy="2933700"/>
          </a:xfrm>
          <a:prstGeom prst="rect">
            <a:avLst/>
          </a:prstGeom>
        </p:spPr>
      </p:pic>
      <p:sp>
        <p:nvSpPr>
          <p:cNvPr id="22" name="Speech Bubble: Rectangle with Corners Rounded 21"/>
          <p:cNvSpPr/>
          <p:nvPr/>
        </p:nvSpPr>
        <p:spPr>
          <a:xfrm>
            <a:off x="5367337" y="5396410"/>
            <a:ext cx="3063045" cy="590430"/>
          </a:xfrm>
          <a:prstGeom prst="wedgeRoundRectCallout">
            <a:avLst>
              <a:gd name="adj1" fmla="val 10646"/>
              <a:gd name="adj2" fmla="val -112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Examine a Node running QUIC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Fingerprinted by Firewall Log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981" y="1068952"/>
            <a:ext cx="2362200" cy="17765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19200"/>
            <a:ext cx="3514123" cy="2693405"/>
          </a:xfrm>
          <a:prstGeom prst="rect">
            <a:avLst/>
          </a:prstGeom>
        </p:spPr>
      </p:pic>
      <p:sp>
        <p:nvSpPr>
          <p:cNvPr id="25" name="Speech Bubble: Rectangle with Corners Rounded 24"/>
          <p:cNvSpPr/>
          <p:nvPr/>
        </p:nvSpPr>
        <p:spPr>
          <a:xfrm>
            <a:off x="6790981" y="1304098"/>
            <a:ext cx="1295401" cy="581027"/>
          </a:xfrm>
          <a:prstGeom prst="wedgeRoundRectCallout">
            <a:avLst>
              <a:gd name="adj1" fmla="val -136251"/>
              <a:gd name="adj2" fmla="val 448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Fly-to the Node of interest</a:t>
            </a:r>
          </a:p>
        </p:txBody>
      </p:sp>
    </p:spTree>
    <p:extLst>
      <p:ext uri="{BB962C8B-B14F-4D97-AF65-F5344CB8AC3E}">
        <p14:creationId xmlns:p14="http://schemas.microsoft.com/office/powerpoint/2010/main" val="31115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Network Reports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2" y="1264702"/>
            <a:ext cx="3613867" cy="2586689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511265" y="4114800"/>
            <a:ext cx="1393735" cy="576083"/>
          </a:xfrm>
          <a:prstGeom prst="wedgeRoundRectCallout">
            <a:avLst>
              <a:gd name="adj1" fmla="val 13518"/>
              <a:gd name="adj2" fmla="val -196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Select Report to Generate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715" y="2902508"/>
            <a:ext cx="3168468" cy="3168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1" y="1600200"/>
            <a:ext cx="3581400" cy="2996499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6858000" y="4648200"/>
            <a:ext cx="1393735" cy="576083"/>
          </a:xfrm>
          <a:prstGeom prst="wedgeRoundRectCallout">
            <a:avLst>
              <a:gd name="adj1" fmla="val -41287"/>
              <a:gd name="adj2" fmla="val -1805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Node Attribute Report</a:t>
            </a:r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5071416" y="5340910"/>
            <a:ext cx="1393735" cy="576083"/>
          </a:xfrm>
          <a:prstGeom prst="wedgeRoundRectCallout">
            <a:avLst>
              <a:gd name="adj1" fmla="val -126804"/>
              <a:gd name="adj2" fmla="val -69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Router Degree Report</a:t>
            </a:r>
          </a:p>
        </p:txBody>
      </p:sp>
    </p:spTree>
    <p:extLst>
      <p:ext uri="{BB962C8B-B14F-4D97-AF65-F5344CB8AC3E}">
        <p14:creationId xmlns:p14="http://schemas.microsoft.com/office/powerpoint/2010/main" val="245650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760717"/>
            <a:ext cx="87630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External Clients/Destinations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2" y="1264702"/>
            <a:ext cx="3613867" cy="2586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942" y="2743200"/>
            <a:ext cx="3112868" cy="318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067" y="1219200"/>
            <a:ext cx="3822668" cy="3962400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7328870" y="2895600"/>
            <a:ext cx="1393735" cy="960833"/>
          </a:xfrm>
          <a:prstGeom prst="wedgeRoundRectCallout">
            <a:avLst>
              <a:gd name="adj1" fmla="val -80809"/>
              <a:gd name="adj2" fmla="val -42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Review who inside is talking to outside by region.</a:t>
            </a: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459616" y="4648200"/>
            <a:ext cx="1393735" cy="960833"/>
          </a:xfrm>
          <a:prstGeom prst="wedgeRoundRectCallout">
            <a:avLst>
              <a:gd name="adj1" fmla="val 59892"/>
              <a:gd name="adj2" fmla="val -78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Review who inside is talking to outside by domain.</a:t>
            </a:r>
          </a:p>
        </p:txBody>
      </p:sp>
    </p:spTree>
    <p:extLst>
      <p:ext uri="{BB962C8B-B14F-4D97-AF65-F5344CB8AC3E}">
        <p14:creationId xmlns:p14="http://schemas.microsoft.com/office/powerpoint/2010/main" val="35178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134257" y="685800"/>
            <a:ext cx="8839200" cy="548768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en-US" sz="2400" b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3F18-6004-4685-8BAC-32FC7A738D3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CyberSpace</a:t>
            </a:r>
            <a:r>
              <a:rPr lang="en-US" sz="3200" dirty="0"/>
              <a:t> Analytics: Map the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07760"/>
            <a:ext cx="1405428" cy="598792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9516" y="6258560"/>
            <a:ext cx="1095984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134257" y="694677"/>
            <a:ext cx="8839200" cy="54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dirty="0"/>
              <a:t>Advanced Analytics: Export Network Map for CyberSpace Range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dirty="0"/>
          </a:p>
          <a:p>
            <a:pPr marL="57150" indent="0">
              <a:lnSpc>
                <a:spcPts val="2500"/>
              </a:lnSpc>
              <a:spcBef>
                <a:spcPts val="0"/>
              </a:spcBef>
              <a:buFont typeface="Arial" charset="0"/>
              <a:buNone/>
            </a:pP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77" y="1315895"/>
            <a:ext cx="5378244" cy="3049858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1021698" y="2743200"/>
            <a:ext cx="1618561" cy="305663"/>
          </a:xfrm>
          <a:prstGeom prst="wedgeRoundRectCallout">
            <a:avLst>
              <a:gd name="adj1" fmla="val 17837"/>
              <a:gd name="adj2" fmla="val 118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Export Network Map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195" y="2023370"/>
            <a:ext cx="2785085" cy="3337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Speech Bubble: Rectangle with Corners Rounded 10"/>
          <p:cNvSpPr/>
          <p:nvPr/>
        </p:nvSpPr>
        <p:spPr>
          <a:xfrm>
            <a:off x="6810719" y="1454609"/>
            <a:ext cx="1037881" cy="305663"/>
          </a:xfrm>
          <a:prstGeom prst="wedgeRoundRectCallout">
            <a:avLst>
              <a:gd name="adj1" fmla="val 2922"/>
              <a:gd name="adj2" fmla="val 278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Save Export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34" y="4120464"/>
            <a:ext cx="4445805" cy="1962336"/>
          </a:xfrm>
          <a:prstGeom prst="rect">
            <a:avLst/>
          </a:prstGeom>
        </p:spPr>
      </p:pic>
      <p:sp>
        <p:nvSpPr>
          <p:cNvPr id="13" name="Speech Bubble: Rectangle with Corners Rounded 12"/>
          <p:cNvSpPr/>
          <p:nvPr/>
        </p:nvSpPr>
        <p:spPr>
          <a:xfrm>
            <a:off x="3132023" y="4374881"/>
            <a:ext cx="2278177" cy="197119"/>
          </a:xfrm>
          <a:prstGeom prst="wedgeRoundRectCallout">
            <a:avLst>
              <a:gd name="adj1" fmla="val -43493"/>
              <a:gd name="adj2" fmla="val 237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CyberSpace Appliance Interface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6785614" y="5538012"/>
            <a:ext cx="2129786" cy="557988"/>
          </a:xfrm>
          <a:prstGeom prst="wedgeRoundRectCallout">
            <a:avLst>
              <a:gd name="adj1" fmla="val -65564"/>
              <a:gd name="adj2" fmla="val 23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CyberSpace Range Appliance</a:t>
            </a:r>
          </a:p>
          <a:p>
            <a:r>
              <a:rPr lang="en-US" sz="1200" dirty="0"/>
              <a:t>6.5” (H) x 6.5” (W)  x 9” (L)</a:t>
            </a:r>
          </a:p>
          <a:p>
            <a:r>
              <a:rPr lang="en-US" sz="1200" dirty="0"/>
              <a:t>8lbs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47832" y="4813685"/>
            <a:ext cx="1851071" cy="1247338"/>
            <a:chOff x="6147781" y="1605459"/>
            <a:chExt cx="1851071" cy="12473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45" b="86481" l="24155" r="83494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t="8807" r="16300" b="14618"/>
            <a:stretch/>
          </p:blipFill>
          <p:spPr>
            <a:xfrm>
              <a:off x="6147781" y="1605459"/>
              <a:ext cx="1120696" cy="1077658"/>
            </a:xfrm>
            <a:prstGeom prst="rect">
              <a:avLst/>
            </a:prstGeom>
          </p:spPr>
        </p:pic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7032280" y="1882948"/>
              <a:ext cx="966572" cy="969849"/>
              <a:chOff x="3418028" y="1785754"/>
              <a:chExt cx="2664286" cy="267331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4160" b="92609" l="4443" r="92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92" t="6654" r="11158" b="10278"/>
              <a:stretch/>
            </p:blipFill>
            <p:spPr>
              <a:xfrm rot="5400000">
                <a:off x="3413511" y="1790271"/>
                <a:ext cx="2673319" cy="2664286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4517231" y="271224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910137" y="3059905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19661" y="3129557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919661" y="3196828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909713" y="3268861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909713" y="3338513"/>
                <a:ext cx="152400" cy="45719"/>
              </a:xfrm>
              <a:prstGeom prst="rect">
                <a:avLst/>
              </a:prstGeom>
              <a:solidFill>
                <a:srgbClr val="1615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215853" y="1867693"/>
                <a:ext cx="693860" cy="65882"/>
              </a:xfrm>
              <a:prstGeom prst="rect">
                <a:avLst/>
              </a:prstGeom>
              <a:solidFill>
                <a:srgbClr val="2227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402242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82210</TotalTime>
  <Words>1110</Words>
  <Application>Microsoft Office PowerPoint</Application>
  <PresentationFormat>On-screen Show (4:3)</PresentationFormat>
  <Paragraphs>323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4_Office Theme</vt:lpstr>
      <vt:lpstr> </vt:lpstr>
      <vt:lpstr>CyberSpace Analytics: Network Mapping</vt:lpstr>
      <vt:lpstr>CyberSpace Analytics: Map the Network</vt:lpstr>
      <vt:lpstr>CyberSpace Analytics: Map the Network</vt:lpstr>
      <vt:lpstr>CyberSpace Analytics: Map the Network</vt:lpstr>
      <vt:lpstr>CyberSpace Analytics: Map the Network</vt:lpstr>
      <vt:lpstr>CyberSpace Analytics: Map the Network</vt:lpstr>
      <vt:lpstr>CyberSpace Analytics: Map the Network</vt:lpstr>
      <vt:lpstr>CyberSpace Analytics: Map the Network</vt:lpstr>
      <vt:lpstr>CyberSpace Appliance: Clone the Network</vt:lpstr>
      <vt:lpstr>CyberSpace Appliance: Clone the Network</vt:lpstr>
      <vt:lpstr>CyberSpace Appliance: Clone the Network</vt:lpstr>
      <vt:lpstr>CyberSpace Appliance: Clone the Network</vt:lpstr>
      <vt:lpstr>CyberSpaceSuite: Summary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Whole Briefing</dc:title>
  <dc:creator>mjgood</dc:creator>
  <cp:lastModifiedBy>Randall Sucamele</cp:lastModifiedBy>
  <cp:revision>2754</cp:revision>
  <dcterms:created xsi:type="dcterms:W3CDTF">2010-06-07T13:20:31Z</dcterms:created>
  <dcterms:modified xsi:type="dcterms:W3CDTF">2017-01-23T22:03:55Z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</Properties>
</file>